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88163" cy="1002188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CC00CC"/>
    <a:srgbClr val="FFFF66"/>
    <a:srgbClr val="DBDBDB"/>
    <a:srgbClr val="FFE699"/>
    <a:srgbClr val="BDD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29" autoAdjust="0"/>
    <p:restoredTop sz="94660"/>
  </p:normalViewPr>
  <p:slideViewPr>
    <p:cSldViewPr snapToGrid="0">
      <p:cViewPr varScale="1">
        <p:scale>
          <a:sx n="71" d="100"/>
          <a:sy n="71" d="100"/>
        </p:scale>
        <p:origin x="-127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60C22B-77DC-4C36-A73E-D7A5841E6C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C7FC143-999E-4787-B047-043DE9C0B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103C464-1209-4DEC-83FF-DF0645D12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24/01/62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54A17AF-1BB8-4800-9C8C-C82D74417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573D5A3-BC39-45D5-8B93-239872FCD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78530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A347808-B751-4FA3-B1D3-2A8686701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1B6A3C2-7311-4C01-A027-89426983D2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A61431-706E-4FF4-9A89-C235A1D90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24/01/62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C2CE49B-BDA4-4AE8-8560-5D82896BC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D294420-FCC8-4D56-9740-08CA8AA29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53134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2CBBCA1F-20CA-4517-ACD3-A215F92B59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23B72C7-0FF2-4688-BBA1-71DCA4F25C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2F2C527-347F-4B0B-BEE4-CC4586B11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24/01/62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B060975-5931-444D-9296-631F29E2C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FDA992F-6899-4498-8CF0-7AB8C2153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63999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8219962-B66A-4390-99B5-35CEDF69F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7DB88F5-0855-4F1E-AE2D-BF06F71C49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A8602F1-6319-4E3C-B8FE-13D66C096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24/01/62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2B71120-A6FE-4A90-87F4-05A553F74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E2E4589-0C50-429F-934D-75279ACE3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50109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0616A1B-6090-4896-98A2-7CD310477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0927A40-A802-4B15-8CC8-99A2E02B8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ED3A908-CA65-4C2D-A002-838648DB3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24/01/62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EEC2F1B-39EC-4714-A1ED-F432A7211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9682B06-35BA-4540-B998-88ABD614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4519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8EBAFC-2A5B-483E-AD01-6A2B745E9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97A98F1-FBD9-416F-A220-0D04BFC7D9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5C1BD99-4DF6-4276-9142-2965C4F329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65D1E3C-0BF2-4791-BA0B-67C2A8DA6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24/01/62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1372F12-4E99-4854-B6CF-FD3AD0BB9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DF9ED2D-17DA-4B9C-841D-AA942077A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46486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02853AA-4C4B-422D-9907-0D1ADCC60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05AC640-F4EB-47E9-8016-D34F3DFA86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6E29F0B-6D04-4B71-B25C-8C8776D217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10ECD78-5A52-4100-A395-263EA2470C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462E9AFB-DF20-4301-82D5-1612444A65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C3C7BC27-D824-4A8C-902B-6FD5989B6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24/01/62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98D20559-BDE4-437D-9E10-B7C2C66DE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4971824-5C95-413D-B317-7150A4930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9118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C2C7E2-59F0-4234-AF13-FA26B82C4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47419C8-0A30-4C31-9C5A-B88E42256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24/01/62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A3B951A-91D3-4DEA-9248-B5A67CE2D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B1CBE2F-FA4E-4D6E-A238-4BFF30B51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24314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AC62CB9-5E7C-4C4D-A511-93C196C6A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24/01/62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F3E38329-D16F-428C-90D4-95B7CFC0D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93E2F5E-B33D-463C-BCD5-A4506FEBE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7521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8184FA-D665-4F45-A2FD-83173809B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8F08418-C5A9-42A9-B0B3-DDC6FC6B9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7F0E373-6122-4EAF-A6B8-CC32E4A03C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4B5B370-1664-45DD-BC59-B8BC7AFCD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24/01/62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5375611-572B-4E3A-8396-3DF47D3F0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9E18688-154F-4B60-ABDB-7DA0420BE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45436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1BF456-63E4-4F61-B230-6941750B7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49D6777-689B-4FD9-AF56-F1F52DC022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954F013-F020-46AB-B214-88FC8C4073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E24B879-320F-4A9F-BB2B-9ED9ED678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24/01/62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2E0193E-6FD4-4204-834D-8C7489BB4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EA2491D-A626-4977-AFB1-EAAA70D29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35468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81492B4-CDAA-4A28-8279-7E59915A9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B756377-BE16-43B6-991D-7FAB3CCF5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7D49BBC-640E-42DA-A0DF-C0EF983C52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2C40E-4A65-427D-A52A-62868492AB0B}" type="datetimeFigureOut">
              <a:rPr lang="th-TH" smtClean="0"/>
              <a:pPr/>
              <a:t>24/01/62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45F549E-293F-4327-BE67-2D4DBB5F28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833024B-72F5-4C8C-87F8-65F5D9405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9A49ED4-97C7-4872-B04C-F1BAE44FAFC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692" y="38297"/>
            <a:ext cx="1107364" cy="33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64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98177007-73D2-4EEA-A5BC-904FBD8E5947}"/>
              </a:ext>
            </a:extLst>
          </p:cNvPr>
          <p:cNvSpPr/>
          <p:nvPr/>
        </p:nvSpPr>
        <p:spPr>
          <a:xfrm>
            <a:off x="0" y="156812"/>
            <a:ext cx="12192000" cy="843297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h-TH" sz="14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th-TH" sz="1300" b="1" dirty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ระบบการดูแลเฝ้าระวังอนามัยแม่และเด็ก </a:t>
            </a:r>
            <a:endParaRPr lang="th-TH" sz="1300" b="1" dirty="0" smtClean="0">
              <a:solidFill>
                <a:srgbClr val="0000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th-TH" sz="13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1300" b="1" dirty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 8 Mother and child  Model)</a:t>
            </a:r>
          </a:p>
          <a:p>
            <a:pPr algn="ctr"/>
            <a:endParaRPr lang="th-TH" sz="1300" b="1" dirty="0" smtClean="0">
              <a:solidFill>
                <a:srgbClr val="0000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th-TH" sz="14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th-TH" sz="14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สี่เหลี่ยมมุมมน 6">
            <a:extLst>
              <a:ext uri="{FF2B5EF4-FFF2-40B4-BE49-F238E27FC236}">
                <a16:creationId xmlns=""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1047714" y="1018570"/>
            <a:ext cx="11144285" cy="5715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1.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3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หญิงมีครรภ์ได้รับการมารดาที่มีปัจจัยเสี่ยงได้รับการดูแลเฝ้าระวัง ด้วยระบบ </a:t>
            </a:r>
            <a:r>
              <a:rPr lang="en-US" sz="13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r8Mother and child  Model 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ไม่</a:t>
            </a:r>
            <a:r>
              <a:rPr lang="th-TH" sz="13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น้อยกว่าร้อยละ 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9</a:t>
            </a:r>
            <a:r>
              <a:rPr lang="en-US" sz="13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th-TH" sz="13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defRPr/>
            </a:pP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อัตราส่วนการตายมารดาไม่เกิน 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ต่อการเกิดมีชีพแสนคน</a:t>
            </a:r>
            <a:r>
              <a:rPr lang="th-TH" sz="13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(ลดลง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50%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จากปีที่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2561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endParaRPr lang="en-US" sz="13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="" xmlns:a16="http://schemas.microsoft.com/office/drawing/2014/main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825511"/>
              </p:ext>
            </p:extLst>
          </p:nvPr>
        </p:nvGraphicFramePr>
        <p:xfrm>
          <a:off x="1017274" y="2214555"/>
          <a:ext cx="11144285" cy="535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6217">
                  <a:extLst>
                    <a:ext uri="{9D8B030D-6E8A-4147-A177-3AD203B41FA5}">
                      <a16:colId xmlns="" xmlns:a16="http://schemas.microsoft.com/office/drawing/2014/main" val="1150039330"/>
                    </a:ext>
                  </a:extLst>
                </a:gridCol>
                <a:gridCol w="3784955">
                  <a:extLst>
                    <a:ext uri="{9D8B030D-6E8A-4147-A177-3AD203B41FA5}">
                      <a16:colId xmlns="" xmlns:a16="http://schemas.microsoft.com/office/drawing/2014/main" val="35520750"/>
                    </a:ext>
                  </a:extLst>
                </a:gridCol>
                <a:gridCol w="3513113">
                  <a:extLst>
                    <a:ext uri="{9D8B030D-6E8A-4147-A177-3AD203B41FA5}">
                      <a16:colId xmlns="" xmlns:a16="http://schemas.microsoft.com/office/drawing/2014/main" val="905450934"/>
                    </a:ext>
                  </a:extLst>
                </a:gridCol>
              </a:tblGrid>
              <a:tr h="5355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สร้างกระบวนการพัฒนาเครือข่าย</a:t>
                      </a:r>
                      <a:endParaRPr lang="th-TH" sz="16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5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สร้างระบบเฝ้าระวังด้วยเทคโนโลยีสารสนเทศ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พัฒนาระบบบริการเชิงรุก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0" y="1571613"/>
            <a:ext cx="1047715" cy="6880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สถานการณ์</a:t>
            </a:r>
            <a:r>
              <a:rPr lang="en-US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</a:t>
            </a:r>
            <a:r>
              <a:rPr lang="th-TH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ข้อมูลพื้นฐาน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0" y="2714621"/>
            <a:ext cx="1047715" cy="1928826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กิจกรรมหลัก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="" xmlns:a16="http://schemas.microsoft.com/office/drawing/2014/main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272948"/>
              </p:ext>
            </p:extLst>
          </p:nvPr>
        </p:nvGraphicFramePr>
        <p:xfrm>
          <a:off x="1047715" y="2786058"/>
          <a:ext cx="11144285" cy="1925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3226">
                  <a:extLst>
                    <a:ext uri="{9D8B030D-6E8A-4147-A177-3AD203B41FA5}">
                      <a16:colId xmlns="" xmlns:a16="http://schemas.microsoft.com/office/drawing/2014/main" val="1150039330"/>
                    </a:ext>
                  </a:extLst>
                </a:gridCol>
                <a:gridCol w="3826827">
                  <a:extLst>
                    <a:ext uri="{9D8B030D-6E8A-4147-A177-3AD203B41FA5}">
                      <a16:colId xmlns="" xmlns:a16="http://schemas.microsoft.com/office/drawing/2014/main" val="35520750"/>
                    </a:ext>
                  </a:extLst>
                </a:gridCol>
                <a:gridCol w="3524232">
                  <a:extLst>
                    <a:ext uri="{9D8B030D-6E8A-4147-A177-3AD203B41FA5}">
                      <a16:colId xmlns="" xmlns:a16="http://schemas.microsoft.com/office/drawing/2014/main" val="905450934"/>
                    </a:ext>
                  </a:extLst>
                </a:gridCol>
              </a:tblGrid>
              <a:tr h="1925401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พัฒนาความเข้มแข็ง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MCH Board 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ระดับเขต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พัฒนาระบบบริหารจัดการและมาตรฐานอนามัยแม่และ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เด็ก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200" b="0" u="none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พัฒนากลไกการดำเนินงาน สนับสนุนและการกำกับ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u="none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ติดตาม</a:t>
                      </a:r>
                      <a:endParaRPr lang="en-US" sz="1200" b="0" u="none" baseline="0" dirty="0" smtClean="0">
                        <a:solidFill>
                          <a:srgbClr val="FF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buNone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.เสริมสร้างความร่วมมือระหว่างสถานบริการร่วมกับภาคี</a:t>
                      </a:r>
                    </a:p>
                    <a:p>
                      <a:pPr marL="457200" indent="-457200" algn="l">
                        <a:buNone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เครือข่ายที่เกี่ยวข้องในการพัฒนาระบบสารสนเทศระบบ</a:t>
                      </a:r>
                    </a:p>
                    <a:p>
                      <a:pPr marL="457200" indent="-457200" algn="l">
                        <a:buNone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เฝ้าระวัง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(R 8 Mother and child  Model)</a:t>
                      </a:r>
                      <a:endParaRPr lang="th-TH" sz="12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457200" indent="-457200" algn="l">
                        <a:buNone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.พัฒนาระบบข้อมูลสารสนเทศและการสื่อสาร </a:t>
                      </a:r>
                      <a:endParaRPr lang="en-US" sz="12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457200" indent="-457200" algn="l">
                        <a:buNone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DATA center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พัฒนาระบบ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Monitoring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เพื่อสนับสนุนการดำเนินงานอย่าง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มีประสิทธิภาพ</a:t>
                      </a:r>
                      <a:endParaRPr lang="en-US" sz="12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2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1.พัฒนาคุณภาพมาตรฐานการบริการ</a:t>
                      </a: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ANC</a:t>
                      </a:r>
                      <a:r>
                        <a:rPr kumimoji="0" lang="th-T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/</a:t>
                      </a: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LR</a:t>
                      </a:r>
                      <a:r>
                        <a:rPr kumimoji="0" lang="th-T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/</a:t>
                      </a: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PP/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Newborn </a:t>
                      </a:r>
                      <a:r>
                        <a:rPr kumimoji="0" lang="th-T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อย่างต่อเนื่อง  </a:t>
                      </a:r>
                      <a:r>
                        <a:rPr kumimoji="0" lang="th-T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External Audit</a:t>
                      </a:r>
                      <a:r>
                        <a:rPr kumimoji="0" lang="th-T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endParaRPr kumimoji="0" lang="en-U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พัฒนาระบบการดูแลหญิงตั้งครรภ์ที่มีภาวะเสี่ยงดูแลร่วมกันระหว่างสหสาขาวิชาชีพและสูติแพทย์อย่าง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.สนับสนุนให้เกิดกระบวนการแลกเปลี่ยนเรียนรู้ในพื้นที่ผ่านการทบทวน  </a:t>
                      </a:r>
                      <a:r>
                        <a:rPr lang="en-US" sz="11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MM conference, CQI, Best practice</a:t>
                      </a:r>
                      <a:endParaRPr lang="en-US" sz="11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0" y="4643446"/>
            <a:ext cx="1047715" cy="2214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ระดับ</a:t>
            </a:r>
            <a:r>
              <a:rPr lang="th-TH" sz="1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ความ</a:t>
            </a:r>
          </a:p>
          <a:p>
            <a:pPr algn="ctr"/>
            <a:r>
              <a:rPr lang="th-TH" sz="1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สำเร็จ</a:t>
            </a:r>
            <a:endParaRPr lang="th-TH" sz="12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สี่เหลี่ยมมุมมน 6">
            <a:extLst>
              <a:ext uri="{FF2B5EF4-FFF2-40B4-BE49-F238E27FC236}">
                <a16:creationId xmlns=""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1047715" y="1571613"/>
            <a:ext cx="11144285" cy="68805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ผลการดำเนินงานอนามัยแม่และเด็ก เขตสุขภาพที่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พบว่าอัตราการตายมารดาต่อแสนการเกิดมีชีพ ปี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2555-2561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มีอัตรา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14.78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19.29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16.69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6.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09, 14.15, 18.25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และ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16.97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สาเหตุการตาย ทางตรง คือ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PPH PIH Eclampsia 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ทางอ้อม คือ โรคหัวใจ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SLE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Pulmonary embolism  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ระบบการวินิจฉัยปัจจัยเสี่ยงและการส่งต่อในหญิงมีครรภ้ล่าช้า  </a:t>
            </a:r>
            <a:endParaRPr lang="th-TH" sz="12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0" y="2214554"/>
            <a:ext cx="1047715" cy="5355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ยุทธศาสตร์/</a:t>
            </a:r>
            <a:r>
              <a:rPr lang="en-US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th-TH" sz="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มาตรการ</a:t>
            </a:r>
            <a:endParaRPr lang="th-TH" sz="8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0" y="1000109"/>
            <a:ext cx="1047715" cy="62264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1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เป้าหมายตัวชี้วัด</a:t>
            </a:r>
            <a:endParaRPr lang="th-TH" sz="11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175DBACA-A9ED-4B06-A8CB-1840A9875633}"/>
              </a:ext>
            </a:extLst>
          </p:cNvPr>
          <p:cNvSpPr/>
          <p:nvPr/>
        </p:nvSpPr>
        <p:spPr>
          <a:xfrm>
            <a:off x="0" y="24470"/>
            <a:ext cx="53339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9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หน่วยงานหลัก</a:t>
            </a:r>
            <a:r>
              <a:rPr lang="en-US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r>
              <a:rPr lang="th-TH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สำนักงานเขตสุขภาพที่ </a:t>
            </a:r>
            <a:r>
              <a:rPr lang="en-US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  <a:endParaRPr lang="th-TH" sz="9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th-TH" sz="9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หน่วยงานร่วม</a:t>
            </a:r>
            <a:r>
              <a:rPr lang="en-US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th-TH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รพศ./</a:t>
            </a:r>
            <a:r>
              <a:rPr lang="th-TH" sz="9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รพท</a:t>
            </a:r>
            <a:r>
              <a:rPr lang="th-TH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./</a:t>
            </a:r>
            <a:r>
              <a:rPr lang="th-TH" sz="9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รพช</a:t>
            </a:r>
            <a:r>
              <a:rPr lang="th-TH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./</a:t>
            </a:r>
            <a:r>
              <a:rPr lang="th-TH" sz="9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สสอ</a:t>
            </a:r>
            <a:r>
              <a:rPr lang="th-TH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./รพสต./ภาคีเครือข่าย</a:t>
            </a:r>
            <a:endParaRPr lang="th-TH" sz="9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4" name="Table 23">
            <a:extLst>
              <a:ext uri="{FF2B5EF4-FFF2-40B4-BE49-F238E27FC236}">
                <a16:creationId xmlns="" xmlns:a16="http://schemas.microsoft.com/office/drawing/2014/main" id="{9FC58EF3-619F-431B-8A99-44F12DBDC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188625"/>
              </p:ext>
            </p:extLst>
          </p:nvPr>
        </p:nvGraphicFramePr>
        <p:xfrm>
          <a:off x="1141845" y="4723073"/>
          <a:ext cx="11050155" cy="20552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9849">
                  <a:extLst>
                    <a:ext uri="{9D8B030D-6E8A-4147-A177-3AD203B41FA5}">
                      <a16:colId xmlns="" xmlns:a16="http://schemas.microsoft.com/office/drawing/2014/main" val="1150039330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35520750"/>
                    </a:ext>
                  </a:extLst>
                </a:gridCol>
                <a:gridCol w="2484853">
                  <a:extLst>
                    <a:ext uri="{9D8B030D-6E8A-4147-A177-3AD203B41FA5}">
                      <a16:colId xmlns="" xmlns:a16="http://schemas.microsoft.com/office/drawing/2014/main" val="905450934"/>
                    </a:ext>
                  </a:extLst>
                </a:gridCol>
                <a:gridCol w="2822253">
                  <a:extLst>
                    <a:ext uri="{9D8B030D-6E8A-4147-A177-3AD203B41FA5}">
                      <a16:colId xmlns="" xmlns:a16="http://schemas.microsoft.com/office/drawing/2014/main" val="2588709083"/>
                    </a:ext>
                  </a:extLst>
                </a:gridCol>
              </a:tblGrid>
              <a:tr h="2055299">
                <a:tc>
                  <a:txBody>
                    <a:bodyPr/>
                    <a:lstStyle/>
                    <a:p>
                      <a:pPr algn="ctr"/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ประกาศนโยบายระดับเขต ถ่ายทอดและขับเคลื่อนการดำเนินงาน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แต่งตั้งคณะกรรมการ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MCH Board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ระดับเขต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ประชุมคณะกรรมการ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MCH Board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จัดทำแผนการดำเนินงาน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วิเคราะห์ระบบการทำงานและกำหนด       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work flow </a:t>
                      </a:r>
                      <a:endParaRPr lang="th-TH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err="1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มีการกำหนดมาตรฐานการให้บริการ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สร้างโปรแกรม </a:t>
                      </a:r>
                      <a:r>
                        <a:rPr kumimoji="0" lang="th-T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การแจ้งเตือนการเฝ้าระวัง ผ่าน </a:t>
                      </a: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Dash Board </a:t>
                      </a:r>
                      <a:endParaRPr lang="en-US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.มีคู่มือระบบการเฝ้าระวัง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</a:t>
                      </a:r>
                      <a:r>
                        <a:rPr kumimoji="0" lang="th-T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มีการฝึกอบรม การใช้งาน</a:t>
                      </a:r>
                      <a:r>
                        <a:rPr kumimoji="0" lang="th-T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ระบบ แจ้งเตือนเฝ้าระวัง </a:t>
                      </a:r>
                      <a:endParaRPr lang="th-TH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err="1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Coaching  on the job training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จังหวัด</a:t>
                      </a:r>
                      <a:endParaRPr lang="en-US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.หญิงมีครรภ์ได้รับการ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Monitor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ผ่านระบบแจ้งเตือน เฝ้าระวัง ไม่น้อยกว่าร้อยละ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.หญิงมีครรภ์ได้รับการ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Monitor 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ผ่านระบบแจ้งเตือน เฝ้าระวัง ไม่น้อยกว่าร้อยละ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95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endParaRPr lang="th-TH" sz="12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อัตราส่วนการตายมารดาไม่เกิน 8 ต่อการเกิดมีชีพแสนคน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(ลดลง 50% จากปีที่2561) 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377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2241</TotalTime>
  <Words>491</Words>
  <Application>Microsoft Office PowerPoint</Application>
  <PresentationFormat>กำหนดเอง</PresentationFormat>
  <Paragraphs>53</Paragraphs>
  <Slides>1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</vt:i4>
      </vt:variant>
    </vt:vector>
  </HeadingPairs>
  <TitlesOfParts>
    <vt:vector size="2" baseType="lpstr">
      <vt:lpstr>Office Theme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ภาวิณี คำฆะ</dc:creator>
  <cp:lastModifiedBy>asus pc</cp:lastModifiedBy>
  <cp:revision>92</cp:revision>
  <cp:lastPrinted>2017-08-24T19:10:09Z</cp:lastPrinted>
  <dcterms:created xsi:type="dcterms:W3CDTF">2017-07-22T13:07:21Z</dcterms:created>
  <dcterms:modified xsi:type="dcterms:W3CDTF">2019-01-24T14:34:25Z</dcterms:modified>
</cp:coreProperties>
</file>